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2" r:id="rId5"/>
    <p:sldId id="261" r:id="rId6"/>
    <p:sldId id="272" r:id="rId7"/>
    <p:sldId id="266" r:id="rId8"/>
    <p:sldId id="260" r:id="rId9"/>
    <p:sldId id="273" r:id="rId10"/>
    <p:sldId id="274" r:id="rId11"/>
    <p:sldId id="265" r:id="rId12"/>
    <p:sldId id="27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972FFAC-7F55-48F4-86F2-30FC0280CBAF}">
          <p14:sldIdLst>
            <p14:sldId id="256"/>
            <p14:sldId id="257"/>
            <p14:sldId id="259"/>
            <p14:sldId id="262"/>
            <p14:sldId id="261"/>
            <p14:sldId id="272"/>
            <p14:sldId id="266"/>
            <p14:sldId id="260"/>
            <p14:sldId id="273"/>
            <p14:sldId id="274"/>
            <p14:sldId id="265"/>
            <p14:sldId id="275"/>
          </p14:sldIdLst>
        </p14:section>
        <p14:section name="Раздел без заголовка" id="{DABD7EB9-DAA8-41BD-AB7B-43D75C75B1C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5FDE"/>
    <a:srgbClr val="F7A1F5"/>
    <a:srgbClr val="70AD47"/>
    <a:srgbClr val="801C88"/>
    <a:srgbClr val="B96519"/>
    <a:srgbClr val="E69348"/>
    <a:srgbClr val="548DDA"/>
    <a:srgbClr val="F4B183"/>
    <a:srgbClr val="4472C4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213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16D71-C06B-46C6-A3C0-712855304E94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262B4-E11A-49F5-A232-9019F6A091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54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BF288-BC8D-DC34-DC34-173DB14C1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3E3845A-52C2-C688-2642-C4560242E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B387EE-1EEC-D158-3ADA-D6FED5FA3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AFDDBF-8752-2E73-0ADC-DFD255D85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9C3A7A-629B-F30B-CC6D-1A972945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429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2C3E2-E8CB-391A-7860-158ED835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1671F76-5B33-DB86-14D1-B33F8AF884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277C22-2269-46F4-D29E-62001C092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FD4AC3-0276-7110-084E-233999094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04EE29-2352-6A37-2CB7-2B724FA8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21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BE78089-F7E1-F20B-4F93-2516443059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4A0369-AA65-03F1-D235-04E5A9750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3D0AEA-961F-D479-28F5-B8118F7B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7AFFBA-6176-8971-3A16-4311371E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A3F9D8-6F1C-498F-386F-480BEA5B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00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04F0D-AD77-3276-5A21-1B4E26114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83E92A-D763-F733-C758-87D56715D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6A8BF2-5625-3D85-29B4-F58F3908A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802620-067C-5F31-79C4-F687E3471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F83642-57B9-A63C-93CD-D356D4C8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16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3F7A5-2125-245B-C426-8459AC15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5E986F-9469-0280-BF47-4BD7C47A7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CC436E-3641-90E5-DDB9-087267686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704AC0-EA1D-5129-1CFF-6A28F390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3DF2D4-5451-546B-A72F-FEBF4C5D1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52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1387A-0EA5-AF80-5EEC-5E90DD75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DD783B-92A9-9713-0680-CCA48AA25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8758B5-C5A9-5C3F-B2D6-15A50AD3E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E2D480-134B-7CDF-EE81-B99F15153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C450AE-5DDD-8AB1-74C1-376438507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6AA037-39E3-9A56-E920-B56DB287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82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D168A0-B40B-790F-04C1-A923743D7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477D3E-C1D2-ED48-BEC4-41D19FADA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079394-9401-E7A2-E35A-F5BC9EF2D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2B356B9-FFD9-C3E4-8266-BB734C4DD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BEEFD23-CB9B-DA15-6FE1-C48EC5E0D4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B3CCF0A-8172-B7BF-4F1B-AFB8FE99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548D1F-25CA-A7E7-6877-1210B306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C5978F1-AA4E-2952-48A9-4617A91E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3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12395-AC95-1982-0004-69798E33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ED724C-6BE0-F7F9-0579-70B8D6D9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E1DA6C8-02C0-4021-9633-B0F31A225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42833A0-BF7C-AEE1-C944-28E02BB3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84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FD28636-BEC8-F5CE-7412-A3EEB7BC7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A9F850B-053A-4235-A2B2-2211AC024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D28AA3-2C69-4CE3-B72A-600AC7A6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08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70B0B-6342-4DCE-F1CC-7B7BDAA9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A8B780-D955-6618-CAFA-B224C6A8A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CBC2E2-CCCA-2018-4560-49FA584F7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031097-B73C-C8E7-1710-D8AF7AC9F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1A362E-98D4-05EB-3B9B-C79064B5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C43752-D976-E8F9-9747-63F63CD7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47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A17462-2566-952D-67A2-EE9F921C0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1FD30A-295D-03FD-40A5-E4491A72F3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6BF761-8813-0542-9D24-6E7E7629B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7A0E20-7D90-9035-1A15-8C01B6BB5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62EA2D-9D02-E1A1-499B-977F6E20B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546D38-5CEE-C9E2-68F6-49702971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99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E4775-02F6-85F7-1B14-F3C2BC2D0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DF2DAE-8034-393C-C55C-4604586A9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DD628B-F744-C12D-DBCF-444918CE51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A643E-9CF0-4062-BEAA-F37B950CEFA8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1A69D9-B2C3-F2AA-50D7-A423B0CAC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B4AEFF-10CB-D455-2C6E-461E64BA2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708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2.xml"/><Relationship Id="rId7" Type="http://schemas.openxmlformats.org/officeDocument/2006/relationships/slide" Target="slide6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Relationship Id="rId9" Type="http://schemas.openxmlformats.org/officeDocument/2006/relationships/slide" Target="slide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388511-B8DC-06FA-9CB1-B145A5305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3706" y="7313246"/>
            <a:ext cx="4225490" cy="2584040"/>
          </a:xfrm>
          <a:noFill/>
          <a:effectLst>
            <a:outerShdw dist="38100" dir="14100000" sx="61000" sy="61000" algn="bl" rotWithShape="0">
              <a:prstClr val="black">
                <a:alpha val="47000"/>
              </a:prstClr>
            </a:outerShdw>
          </a:effectLst>
        </p:spPr>
        <p:txBody>
          <a:bodyPr>
            <a:normAutofit/>
          </a:bodyPr>
          <a:lstStyle/>
          <a:p>
            <a:endParaRPr lang="ru-RU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FFF4CE7-FE44-3EDC-916F-ED0C04CBB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02159">
            <a:off x="1343116" y="3383575"/>
            <a:ext cx="2477478" cy="1252769"/>
          </a:xfrm>
          <a:noFill/>
          <a:ln>
            <a:noFill/>
          </a:ln>
          <a:effectLst>
            <a:glow rad="63500">
              <a:srgbClr val="7030A0">
                <a:alpha val="40000"/>
              </a:srgbClr>
            </a:glow>
          </a:effectLst>
          <a:scene3d>
            <a:camera prst="perspectiveContrastingLeftFacing"/>
            <a:lightRig rig="threePt" dir="t"/>
          </a:scene3d>
        </p:spPr>
        <p:txBody>
          <a:bodyPr lIns="72000" tIns="36000">
            <a:normAutofit/>
          </a:bodyPr>
          <a:lstStyle/>
          <a:p>
            <a:r>
              <a:rPr lang="ru-RU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РАЗРАБОТЧИК</a:t>
            </a:r>
          </a:p>
          <a:p>
            <a:r>
              <a:rPr lang="ru-RU" b="1" i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Ильин Кирилл</a:t>
            </a:r>
          </a:p>
          <a:p>
            <a:endParaRPr lang="ru-RU" b="1" dirty="0">
              <a:solidFill>
                <a:srgbClr val="BA65F6"/>
              </a:solidFill>
              <a:effectLst>
                <a:outerShdw blurRad="38100" dist="101600" dir="4140000" sx="106000" sy="106000" algn="tl">
                  <a:srgbClr val="000000">
                    <a:alpha val="68000"/>
                  </a:srgbClr>
                </a:outerShdw>
              </a:effectLst>
            </a:endParaRPr>
          </a:p>
          <a:p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F04E34B-ECFD-BB5F-4B37-03F581AF7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625"/>
            <a:ext cx="3460901" cy="1814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96EA77-5897-F820-B4E7-E7B542355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0"/>
          <a:stretch/>
        </p:blipFill>
        <p:spPr>
          <a:xfrm rot="676823">
            <a:off x="6933976" y="2708726"/>
            <a:ext cx="2534468" cy="15784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0B5171-9B57-704A-19B1-56DDB244C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96098">
            <a:off x="6640332" y="2757205"/>
            <a:ext cx="2754486" cy="17327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327F8A-AED5-5303-00ED-101C6C90A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068355">
            <a:off x="8649259" y="3824484"/>
            <a:ext cx="1567487" cy="653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12ADAD-95D5-4D4C-4930-962B1C086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050258">
            <a:off x="6204619" y="3868991"/>
            <a:ext cx="623899" cy="755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9EA357-FEAB-141E-FB4B-F42D389BC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062804">
            <a:off x="6134152" y="3022355"/>
            <a:ext cx="1228386" cy="457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27DE8BD-BAA5-20F6-04AB-F001BFE0F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77220">
            <a:off x="6885378" y="2641406"/>
            <a:ext cx="2787425" cy="123825"/>
          </a:xfrm>
          <a:prstGeom prst="rect">
            <a:avLst/>
          </a:prstGeom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10FD664D-1551-AE21-52E5-B5CBFB861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848375">
            <a:off x="11528990" y="5897399"/>
            <a:ext cx="684216" cy="238208"/>
          </a:xfrm>
          <a:prstGeom prst="rect">
            <a:avLst/>
          </a:prstGeom>
        </p:spPr>
      </p:pic>
      <p:pic>
        <p:nvPicPr>
          <p:cNvPr id="1026" name="Рисунок 1025">
            <a:extLst>
              <a:ext uri="{FF2B5EF4-FFF2-40B4-BE49-F238E27FC236}">
                <a16:creationId xmlns:a16="http://schemas.microsoft.com/office/drawing/2014/main" id="{2E679D6D-E2FF-69EE-722F-B5202A8B0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928026">
            <a:off x="10715030" y="6081095"/>
            <a:ext cx="534845" cy="1913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AD99E7-BF0E-DD68-BD5A-42D7FFA9C0DF}"/>
              </a:ext>
            </a:extLst>
          </p:cNvPr>
          <p:cNvSpPr txBox="1"/>
          <p:nvPr/>
        </p:nvSpPr>
        <p:spPr>
          <a:xfrm rot="20476780">
            <a:off x="7680197" y="4864252"/>
            <a:ext cx="2896841" cy="461665"/>
          </a:xfrm>
          <a:prstGeom prst="rect">
            <a:avLst/>
          </a:prstGeom>
          <a:noFill/>
          <a:scene3d>
            <a:camera prst="isometricOffAxis2Top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DOOM</a:t>
            </a:r>
            <a:endParaRPr lang="ru-RU" sz="24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83EA78A-314B-44C6-7563-8F45E1AAC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5475">
            <a:off x="10995504" y="5882552"/>
            <a:ext cx="877200" cy="42061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D4E3B98-EDD0-AE92-2A83-1750D2255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04271">
            <a:off x="10638544" y="5807239"/>
            <a:ext cx="1181074" cy="19136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48B3CA3-009C-A86E-BA24-8B8FE3EAB7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005764">
            <a:off x="10368771" y="6028585"/>
            <a:ext cx="638175" cy="15111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1586060-BFBA-C0AD-FB25-9B8AB0FBAC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33101">
            <a:off x="11598605" y="5686675"/>
            <a:ext cx="638175" cy="183798"/>
          </a:xfrm>
          <a:prstGeom prst="rect">
            <a:avLst/>
          </a:prstGeom>
        </p:spPr>
      </p:pic>
      <p:pic>
        <p:nvPicPr>
          <p:cNvPr id="1024" name="Рисунок 1023">
            <a:extLst>
              <a:ext uri="{FF2B5EF4-FFF2-40B4-BE49-F238E27FC236}">
                <a16:creationId xmlns:a16="http://schemas.microsoft.com/office/drawing/2014/main" id="{9D016405-29B1-901D-C2BE-061A628AC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04271">
            <a:off x="11038772" y="6259539"/>
            <a:ext cx="1176943" cy="148756"/>
          </a:xfrm>
          <a:prstGeom prst="rect">
            <a:avLst/>
          </a:prstGeom>
        </p:spPr>
      </p:pic>
      <p:pic>
        <p:nvPicPr>
          <p:cNvPr id="1028" name="Рисунок 1027">
            <a:extLst>
              <a:ext uri="{FF2B5EF4-FFF2-40B4-BE49-F238E27FC236}">
                <a16:creationId xmlns:a16="http://schemas.microsoft.com/office/drawing/2014/main" id="{0173D726-F6B0-8C1B-6B0C-EE37C2D741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83752">
            <a:off x="11974571" y="5910850"/>
            <a:ext cx="402101" cy="207282"/>
          </a:xfrm>
          <a:prstGeom prst="rect">
            <a:avLst/>
          </a:prstGeom>
        </p:spPr>
      </p:pic>
      <p:pic>
        <p:nvPicPr>
          <p:cNvPr id="1033" name="Рисунок 1032">
            <a:extLst>
              <a:ext uri="{FF2B5EF4-FFF2-40B4-BE49-F238E27FC236}">
                <a16:creationId xmlns:a16="http://schemas.microsoft.com/office/drawing/2014/main" id="{02B836EC-0499-7103-A75C-D4449C8BA8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892279">
            <a:off x="10804543" y="6369336"/>
            <a:ext cx="390031" cy="118695"/>
          </a:xfrm>
          <a:prstGeom prst="rect">
            <a:avLst/>
          </a:prstGeom>
        </p:spPr>
      </p:pic>
      <p:pic>
        <p:nvPicPr>
          <p:cNvPr id="1035" name="Рисунок 1034">
            <a:extLst>
              <a:ext uri="{FF2B5EF4-FFF2-40B4-BE49-F238E27FC236}">
                <a16:creationId xmlns:a16="http://schemas.microsoft.com/office/drawing/2014/main" id="{B1C0A16B-C7E4-C2AB-4F2F-9C0D1836D3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95044">
            <a:off x="10887623" y="6502686"/>
            <a:ext cx="228731" cy="151581"/>
          </a:xfrm>
          <a:prstGeom prst="rect">
            <a:avLst/>
          </a:prstGeom>
        </p:spPr>
      </p:pic>
      <p:pic>
        <p:nvPicPr>
          <p:cNvPr id="1037" name="Рисунок 1036">
            <a:extLst>
              <a:ext uri="{FF2B5EF4-FFF2-40B4-BE49-F238E27FC236}">
                <a16:creationId xmlns:a16="http://schemas.microsoft.com/office/drawing/2014/main" id="{3ED6CBAD-7765-D6F1-E801-47C257FD79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654359">
            <a:off x="10658460" y="6280726"/>
            <a:ext cx="245710" cy="45719"/>
          </a:xfrm>
          <a:prstGeom prst="rect">
            <a:avLst/>
          </a:prstGeom>
        </p:spPr>
      </p:pic>
      <p:pic>
        <p:nvPicPr>
          <p:cNvPr id="1039" name="Рисунок 1038">
            <a:extLst>
              <a:ext uri="{FF2B5EF4-FFF2-40B4-BE49-F238E27FC236}">
                <a16:creationId xmlns:a16="http://schemas.microsoft.com/office/drawing/2014/main" id="{3F94A923-4A81-BB0C-567A-DD070C5DAC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988254">
            <a:off x="11341277" y="5511354"/>
            <a:ext cx="419100" cy="2476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E7092E-6670-8D0F-6C57-6FDEA496DB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5335" y="5649945"/>
            <a:ext cx="3333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6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85" y="221617"/>
            <a:ext cx="11402436" cy="1325563"/>
          </a:xfrm>
        </p:spPr>
        <p:txBody>
          <a:bodyPr>
            <a:noAutofit/>
          </a:bodyPr>
          <a:lstStyle/>
          <a:p>
            <a:pPr algn="ctr"/>
            <a:br>
              <a:rPr lang="ru-R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ru-RU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Объект 25">
            <a:extLst>
              <a:ext uri="{FF2B5EF4-FFF2-40B4-BE49-F238E27FC236}">
                <a16:creationId xmlns:a16="http://schemas.microsoft.com/office/drawing/2014/main" id="{F6177B41-8950-5BB0-4374-98A1C3D39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979" y="216605"/>
            <a:ext cx="11738631" cy="6419777"/>
          </a:xfrm>
          <a:noFill/>
        </p:spPr>
        <p:txBody>
          <a:bodyPr>
            <a:normAutofit fontScale="850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Ray Casting –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это коллизия и видимость текстур по 2.5</a:t>
            </a: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D</a:t>
            </a:r>
            <a:endParaRPr lang="ru-RU" altLang="ru-RU" sz="3200" b="1" dirty="0">
              <a:solidFill>
                <a:srgbClr val="70AD47"/>
              </a:solidFill>
              <a:latin typeface="JetBrains Mono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Render – 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без объяснений (рендеринг карты и хода игры)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Requirements –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 это список использованных всех библиотек в проекте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Result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 </a:t>
            </a: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Window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 – это окно с результатом, когда ты проиграл, выиграл и более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Sound –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это осуществление музыки в главном меню, в игре и прочие эффекты в игре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Sprite – 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это вся роспись спрайтов и так же их назначение по группам (коллекциям)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Stats –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это показ статистики по окончанию уровня (поражение </a:t>
            </a: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|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 победы)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Story –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это создание </a:t>
            </a:r>
            <a:r>
              <a:rPr lang="ru-RU" altLang="ru-RU" sz="3200" b="1" dirty="0" err="1">
                <a:solidFill>
                  <a:srgbClr val="70AD47"/>
                </a:solidFill>
                <a:latin typeface="JetBrains Mono"/>
              </a:rPr>
              <a:t>кастценны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 (осуществление кнопки </a:t>
            </a: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story)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Utils –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Скрипты в ходе игры по типу (если у игрока здоровье меньше или равно 0, то возвращать  </a:t>
            </a: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True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при котором открывается </a:t>
            </a: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Result Window – LOSE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Weapon - 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это принцип работы оружия (анимации, механика и более)</a:t>
            </a:r>
          </a:p>
        </p:txBody>
      </p:sp>
    </p:spTree>
    <p:extLst>
      <p:ext uri="{BB962C8B-B14F-4D97-AF65-F5344CB8AC3E}">
        <p14:creationId xmlns:p14="http://schemas.microsoft.com/office/powerpoint/2010/main" val="240207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7" y="270343"/>
            <a:ext cx="10948147" cy="112113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rgbClr val="F4B1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Заключение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9DC6B1-F77B-6C08-3543-89B96F25F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1622869"/>
            <a:ext cx="11637242" cy="496478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b="1" dirty="0">
                <a:solidFill>
                  <a:srgbClr val="00B0F0"/>
                </a:solidFill>
              </a:rPr>
              <a:t>Реализация </a:t>
            </a:r>
            <a:r>
              <a:rPr lang="en-US" b="1" dirty="0">
                <a:solidFill>
                  <a:srgbClr val="00B0F0"/>
                </a:solidFill>
              </a:rPr>
              <a:t>DOOM </a:t>
            </a:r>
            <a:r>
              <a:rPr lang="ru-RU" b="1" dirty="0">
                <a:solidFill>
                  <a:srgbClr val="00B0F0"/>
                </a:solidFill>
              </a:rPr>
              <a:t>в 2.5</a:t>
            </a:r>
            <a:r>
              <a:rPr lang="en-US" b="1" dirty="0">
                <a:solidFill>
                  <a:srgbClr val="00B0F0"/>
                </a:solidFill>
              </a:rPr>
              <a:t>D </a:t>
            </a:r>
            <a:r>
              <a:rPr lang="ru-RU" b="1" dirty="0">
                <a:solidFill>
                  <a:srgbClr val="00B0F0"/>
                </a:solidFill>
              </a:rPr>
              <a:t>была очень интересна и необычной. В 1993 при создание Оригинального Первого </a:t>
            </a:r>
            <a:r>
              <a:rPr lang="en-US" b="1" dirty="0">
                <a:solidFill>
                  <a:srgbClr val="00B0F0"/>
                </a:solidFill>
              </a:rPr>
              <a:t>DOOM</a:t>
            </a:r>
            <a:r>
              <a:rPr lang="ru-RU" b="1" dirty="0">
                <a:solidFill>
                  <a:srgbClr val="00B0F0"/>
                </a:solidFill>
              </a:rPr>
              <a:t>, было очень тяжело и не было возможностей тех, которые у нас есть сейчас.</a:t>
            </a:r>
          </a:p>
          <a:p>
            <a:pPr marL="0" indent="0" algn="just">
              <a:buNone/>
            </a:pPr>
            <a:endParaRPr lang="ru-RU" b="1" dirty="0">
              <a:solidFill>
                <a:srgbClr val="00B0F0"/>
              </a:solidFill>
            </a:endParaRPr>
          </a:p>
          <a:p>
            <a:pPr marL="0" indent="0" algn="just">
              <a:buNone/>
            </a:pPr>
            <a:r>
              <a:rPr lang="ru-RU" b="1" dirty="0">
                <a:solidFill>
                  <a:srgbClr val="00B0F0"/>
                </a:solidFill>
              </a:rPr>
              <a:t> </a:t>
            </a:r>
            <a:r>
              <a:rPr lang="ru-RU" b="1" dirty="0">
                <a:solidFill>
                  <a:srgbClr val="D55FDE"/>
                </a:solidFill>
              </a:rPr>
              <a:t>Проект может продвигать по разным путям:</a:t>
            </a:r>
          </a:p>
          <a:p>
            <a:pPr marL="0" indent="0" algn="just">
              <a:buNone/>
            </a:pPr>
            <a:endParaRPr lang="ru-RU" b="1" dirty="0">
              <a:solidFill>
                <a:srgbClr val="F7A1F5"/>
              </a:solidFill>
            </a:endParaRPr>
          </a:p>
          <a:p>
            <a:pPr marL="0" indent="0" algn="just">
              <a:buNone/>
            </a:pPr>
            <a:r>
              <a:rPr lang="ru-RU" b="1" dirty="0">
                <a:solidFill>
                  <a:srgbClr val="F7A1F5"/>
                </a:solidFill>
              </a:rPr>
              <a:t>1.    Добавление мультиплеера в игру через локальный хост, благодаря стандартному порту 4747.</a:t>
            </a:r>
          </a:p>
          <a:p>
            <a:pPr marL="0" indent="0" algn="just">
              <a:buNone/>
            </a:pPr>
            <a:r>
              <a:rPr lang="ru-RU" b="1" dirty="0">
                <a:solidFill>
                  <a:srgbClr val="F7A1F5"/>
                </a:solidFill>
              </a:rPr>
              <a:t>2.       Сделать необычную структуру карты (добавления освещения с тенями, взаимодействие с транспортом и так же разрушение объектов)</a:t>
            </a:r>
          </a:p>
          <a:p>
            <a:pPr marL="0" indent="0" algn="just">
              <a:buNone/>
            </a:pPr>
            <a:r>
              <a:rPr lang="ru-RU" b="1" dirty="0">
                <a:solidFill>
                  <a:srgbClr val="F7A1F5"/>
                </a:solidFill>
              </a:rPr>
              <a:t>3.  Попробовать создать общий сервер на </a:t>
            </a:r>
            <a:r>
              <a:rPr lang="en-US" b="1" dirty="0">
                <a:solidFill>
                  <a:srgbClr val="F7A1F5"/>
                </a:solidFill>
              </a:rPr>
              <a:t>Arcade’s </a:t>
            </a:r>
            <a:r>
              <a:rPr lang="ru-RU" b="1" dirty="0">
                <a:solidFill>
                  <a:srgbClr val="F7A1F5"/>
                </a:solidFill>
              </a:rPr>
              <a:t>режиме и         соревноваться по рейтингу который будет включать (Сколько игрок продержался времени, сколько очков заработал, частая статистика использования того или иного оружия и прочее)</a:t>
            </a:r>
          </a:p>
          <a:p>
            <a:pPr marL="0" indent="0" algn="just">
              <a:buNone/>
            </a:pPr>
            <a:endParaRPr lang="ru-RU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46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6079E4-D6BE-1E4C-EF86-FD2DA57CB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822F9DC6-252C-4BB3-DB38-E9A458A26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12034"/>
            <a:ext cx="6337454" cy="3545965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DB78FC-B7A7-F0F4-A46C-D43957034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37454" cy="331203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D52A15-6F2A-47C8-0F1E-EC6299FA9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454" y="48318"/>
            <a:ext cx="5854545" cy="32637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BBDC46-EDE9-BB7F-4135-852D5E46C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454" y="3312033"/>
            <a:ext cx="5854545" cy="354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5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85" y="5555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6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Введение: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13B368-D937-BC3A-5BE3-E284717B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75" y="195109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sz="4000" b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3" action="ppaction://hlinksldjump"/>
              </a:rPr>
              <a:t>Введение</a:t>
            </a:r>
            <a:endParaRPr lang="ru-RU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4" action="ppaction://hlinksldjump"/>
              </a:rPr>
              <a:t>Для чего создан проект?</a:t>
            </a:r>
            <a:endParaRPr lang="ru-RU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5" action="ppaction://hlinksldjump"/>
              </a:rPr>
              <a:t>Информация которая помогла мне.</a:t>
            </a:r>
            <a:endParaRPr lang="ru-RU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6" action="ppaction://hlinksldjump"/>
              </a:rPr>
              <a:t>Необычные технологии в проекте №1.</a:t>
            </a:r>
            <a:endParaRPr lang="ru-RU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7" action="ppaction://hlinksldjump"/>
              </a:rPr>
              <a:t>Необычные технологии в проекте №2.</a:t>
            </a:r>
            <a:endParaRPr lang="ru-RU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8" action="ppaction://hlinksldjump"/>
              </a:rPr>
              <a:t>Объяснение реализации проекта в коде.</a:t>
            </a:r>
            <a:endParaRPr lang="ru-RU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9" action="ppaction://hlinksldjump"/>
              </a:rPr>
              <a:t>Заключение.</a:t>
            </a:r>
            <a:endParaRPr lang="ru-RU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ru-RU" sz="3200" b="1" dirty="0">
              <a:solidFill>
                <a:srgbClr val="DD5F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10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75" y="309718"/>
            <a:ext cx="109395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6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Для чего создан проект?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13B368-D937-BC3A-5BE3-E284717B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875" y="1828800"/>
            <a:ext cx="10939585" cy="43954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32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Мой проект был создан для того, чтоб испытать всю </a:t>
            </a:r>
            <a:r>
              <a:rPr lang="en-US" sz="32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“</a:t>
            </a:r>
            <a:r>
              <a:rPr lang="ru-RU" sz="32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мощь библиотеки </a:t>
            </a:r>
            <a:r>
              <a:rPr lang="en-US" sz="32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PyGame</a:t>
            </a:r>
            <a:r>
              <a:rPr lang="en-US" sz="32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”</a:t>
            </a:r>
            <a:r>
              <a:rPr lang="ru-RU" sz="32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и так же возможность расслабиться после тяжёлого рабочего дня. Почувствовать чувство мести и вражды, а после победы смело расслабиться и посмотреть красивую </a:t>
            </a:r>
            <a:r>
              <a:rPr lang="ru-RU" sz="32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кастценну</a:t>
            </a:r>
            <a:r>
              <a:rPr lang="ru-RU" sz="32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1452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61" y="0"/>
            <a:ext cx="11402436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ru-RU" sz="6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ru-RU" sz="5300" b="1" dirty="0">
                <a:solidFill>
                  <a:srgbClr val="F4B183"/>
                </a:solidFill>
                <a:latin typeface="Arial Black" panose="020B0A04020102020204" pitchFamily="34" charset="0"/>
              </a:rPr>
              <a:t>Информация которая помогла мне</a:t>
            </a:r>
            <a:br>
              <a:rPr lang="ru-RU" sz="6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ru-RU" sz="66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879138-2A97-4BF9-BFC3-3D7EC0B4A5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4003" y="0"/>
            <a:ext cx="10319994" cy="73866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400" b="1" dirty="0">
              <a:solidFill>
                <a:srgbClr val="A9B7C6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400" b="1" dirty="0">
              <a:solidFill>
                <a:srgbClr val="A9B7C6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imageio-ffmpeg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==0.4.5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llvmlite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==0.39.1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moviepy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==1.0.3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numba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==0.56.4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numpy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==1.23.3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Pillow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==9.0.0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proglog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==0.1.9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pygame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==2.1.2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requests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==2.27.1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tqdm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==4.62.3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urllib3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==1.26.8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opencv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-python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==4.7.0.68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numpy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1.23.3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proglog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0.1.9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pygame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2.1.2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requests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2.27.1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33FDE36-E48D-2E42-E869-A52680AFF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5261" y="4445785"/>
            <a:ext cx="6858000" cy="3046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1" u="none" strike="noStrike" cap="none" normalizeH="0" baseline="0" dirty="0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certifi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2021.10.8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charset-normalizer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2.0.10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colorama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0.4.4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decorator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4.4.2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idna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3.3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imageio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2.13.5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89CA78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B31D7-8E92-8243-4461-47045908C3AB}"/>
              </a:ext>
            </a:extLst>
          </p:cNvPr>
          <p:cNvSpPr txBox="1"/>
          <p:nvPr/>
        </p:nvSpPr>
        <p:spPr>
          <a:xfrm>
            <a:off x="3017796" y="5300953"/>
            <a:ext cx="1847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89CA78"/>
              </a:solidFill>
              <a:effectLst/>
              <a:latin typeface="Arial Black" panose="020B0A040201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55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16" y="289288"/>
            <a:ext cx="10685754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Необычные технологии в проекте</a:t>
            </a:r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D9F2457D-33CF-B06F-F54D-2A20FCD55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6" y="1669176"/>
            <a:ext cx="4579861" cy="45629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Ray Casting – </a:t>
            </a:r>
            <a:r>
              <a:rPr lang="ru-RU" b="1" dirty="0">
                <a:solidFill>
                  <a:schemeClr val="accent5">
                    <a:lumMod val="75000"/>
                  </a:schemeClr>
                </a:solidFill>
              </a:rPr>
              <a:t>это один из методов рендеринга в компьютерной графике, при котором сцена строится на основе замеров пересечения лучей с визуализируемой поверхностью. Этот термин впервые использовался в компьютерной графике в 1982 году в публикации Скотта Рота, который применил его для описания метода рендеринга CSG-моделей.</a:t>
            </a:r>
            <a:endParaRPr lang="ru-R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7CD463-FED2-D838-B265-910D244EE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934" y="1614851"/>
            <a:ext cx="6153150" cy="2209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DFE7F0-DFA1-9EE4-3308-9D2FA0CEA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123" y="3878976"/>
            <a:ext cx="7285961" cy="28812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7434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6346" y="10700"/>
            <a:ext cx="10685754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Необычные технологии в проекте</a:t>
            </a:r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D9F2457D-33CF-B06F-F54D-2A20FCD55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535" y="5285004"/>
            <a:ext cx="4579861" cy="45629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Ну и в 1993 по методу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Ray Casting</a:t>
            </a:r>
            <a:r>
              <a:rPr lang="ru-R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–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DOOM </a:t>
            </a:r>
            <a:r>
              <a:rPr lang="ru-R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выпустила свою легендарную игру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0F7121-438C-4DA2-D242-0A0B4E4FE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894" y="673481"/>
            <a:ext cx="5789800" cy="5792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36BA5FD-4FD8-F494-B47B-6BCEAADD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06" y="1304358"/>
            <a:ext cx="6089065" cy="2858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0B07DAC-3DEC-2807-A181-45421CCF6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54" y="4334878"/>
            <a:ext cx="6035417" cy="605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615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85" y="221617"/>
            <a:ext cx="11402436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ru-RU" sz="6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ru-RU" sz="5300" b="1" dirty="0">
                <a:solidFill>
                  <a:srgbClr val="F4B183"/>
                </a:solidFill>
                <a:latin typeface="Arial Black" panose="020B0A04020102020204" pitchFamily="34" charset="0"/>
              </a:rPr>
              <a:t>Объяснение реализации проекта в коде</a:t>
            </a:r>
            <a:br>
              <a:rPr lang="ru-RU" sz="6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ru-RU" sz="66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Объект 25">
            <a:extLst>
              <a:ext uri="{FF2B5EF4-FFF2-40B4-BE49-F238E27FC236}">
                <a16:creationId xmlns:a16="http://schemas.microsoft.com/office/drawing/2014/main" id="{F6177B41-8950-5BB0-4374-98A1C3D39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85" y="2272317"/>
            <a:ext cx="10582523" cy="436406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4400" b="1" dirty="0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Arcade</a:t>
            </a:r>
            <a:r>
              <a:rPr lang="ru-RU" sz="4400" b="1" dirty="0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4400" b="1" dirty="0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Config</a:t>
            </a:r>
            <a:r>
              <a:rPr lang="ru-RU" sz="4400" b="1" dirty="0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4400" b="1" dirty="0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Hit</a:t>
            </a:r>
            <a:r>
              <a:rPr lang="ru-RU" sz="4400" b="1" dirty="0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4400" b="1" dirty="0" err="1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Load_Image</a:t>
            </a:r>
            <a:r>
              <a:rPr lang="ru-RU" sz="4400" b="1" dirty="0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4400" b="1" dirty="0" err="1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Load_Level</a:t>
            </a:r>
            <a:endParaRPr lang="ru-RU" sz="4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4400" b="1" dirty="0">
                <a:solidFill>
                  <a:schemeClr val="accent6"/>
                </a:solidFill>
                <a:hlinkClick r:id="rId4" action="ppaction://hlinksldjump"/>
              </a:rPr>
              <a:t>Main</a:t>
            </a:r>
            <a:r>
              <a:rPr lang="ru-RU" sz="4400" b="1" dirty="0">
                <a:solidFill>
                  <a:schemeClr val="accent6"/>
                </a:solidFill>
                <a:hlinkClick r:id="rId4" action="ppaction://hlinksldjump"/>
              </a:rPr>
              <a:t>, </a:t>
            </a:r>
            <a:r>
              <a:rPr lang="en-US" sz="4400" b="1" dirty="0">
                <a:solidFill>
                  <a:schemeClr val="accent6"/>
                </a:solidFill>
                <a:hlinkClick r:id="rId4" action="ppaction://hlinksldjump"/>
              </a:rPr>
              <a:t>Map</a:t>
            </a:r>
            <a:r>
              <a:rPr lang="ru-RU" sz="4400" b="1" dirty="0">
                <a:solidFill>
                  <a:schemeClr val="accent6"/>
                </a:solidFill>
                <a:hlinkClick r:id="rId4" action="ppaction://hlinksldjump"/>
              </a:rPr>
              <a:t>, </a:t>
            </a:r>
            <a:r>
              <a:rPr lang="en-US" sz="4400" b="1" dirty="0">
                <a:solidFill>
                  <a:schemeClr val="accent6"/>
                </a:solidFill>
                <a:hlinkClick r:id="rId4" action="ppaction://hlinksldjump"/>
              </a:rPr>
              <a:t>Menu</a:t>
            </a:r>
            <a:r>
              <a:rPr lang="ru-RU" sz="4400" b="1" dirty="0">
                <a:solidFill>
                  <a:schemeClr val="accent6"/>
                </a:solidFill>
                <a:hlinkClick r:id="rId4" action="ppaction://hlinksldjump"/>
              </a:rPr>
              <a:t>, </a:t>
            </a:r>
            <a:r>
              <a:rPr lang="en-US" altLang="ru-RU" sz="4400" b="1" dirty="0">
                <a:solidFill>
                  <a:srgbClr val="70AD47"/>
                </a:solidFill>
                <a:latin typeface="JetBrains Mono"/>
                <a:hlinkClick r:id="rId4" action="ppaction://hlinksldjump"/>
              </a:rPr>
              <a:t>Mode</a:t>
            </a:r>
            <a:r>
              <a:rPr lang="ru-RU" altLang="ru-RU" sz="4400" b="1" dirty="0">
                <a:solidFill>
                  <a:srgbClr val="70AD47"/>
                </a:solidFill>
                <a:latin typeface="JetBrains Mono"/>
                <a:hlinkClick r:id="rId4" action="ppaction://hlinksldjump"/>
              </a:rPr>
              <a:t>, </a:t>
            </a:r>
            <a:r>
              <a:rPr lang="en-US" altLang="ru-RU" sz="4400" b="1" dirty="0">
                <a:solidFill>
                  <a:srgbClr val="70AD47"/>
                </a:solidFill>
                <a:latin typeface="JetBrains Mono"/>
                <a:hlinkClick r:id="rId4" action="ppaction://hlinksldjump"/>
              </a:rPr>
              <a:t>Player</a:t>
            </a:r>
            <a:r>
              <a:rPr lang="ru-RU" altLang="ru-RU" sz="4400" b="1" dirty="0">
                <a:solidFill>
                  <a:srgbClr val="70AD47"/>
                </a:solidFill>
                <a:latin typeface="JetBrains Mono"/>
                <a:hlinkClick r:id="rId4" action="ppaction://hlinksldjump"/>
              </a:rPr>
              <a:t>, </a:t>
            </a:r>
            <a:r>
              <a:rPr lang="en-US" altLang="ru-RU" sz="4400" b="1" dirty="0">
                <a:solidFill>
                  <a:schemeClr val="accent6"/>
                </a:solidFill>
                <a:latin typeface="JetBrains Mono"/>
                <a:hlinkClick r:id="rId4" action="ppaction://hlinksldjump"/>
              </a:rPr>
              <a:t>Point</a:t>
            </a:r>
            <a:r>
              <a:rPr lang="ru-RU" altLang="ru-RU" sz="4400" b="1" dirty="0">
                <a:solidFill>
                  <a:schemeClr val="accent6"/>
                </a:solidFill>
                <a:latin typeface="JetBrains Mono"/>
                <a:hlinkClick r:id="rId4" action="ppaction://hlinksldjump"/>
              </a:rPr>
              <a:t>, </a:t>
            </a:r>
            <a:r>
              <a:rPr lang="en-US" altLang="ru-RU" sz="4400" b="1" dirty="0">
                <a:solidFill>
                  <a:schemeClr val="accent6"/>
                </a:solidFill>
                <a:latin typeface="JetBrains Mono"/>
                <a:hlinkClick r:id="rId4" action="ppaction://hlinksldjump"/>
              </a:rPr>
              <a:t>Ray</a:t>
            </a:r>
            <a:endParaRPr kumimoji="0" lang="ru-RU" altLang="ru-RU" sz="4400" b="1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JetBrains Mono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Ray Casting</a:t>
            </a:r>
            <a:r>
              <a:rPr lang="ru-RU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, </a:t>
            </a:r>
            <a:r>
              <a:rPr kumimoji="0" lang="en-US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Render</a:t>
            </a: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, </a:t>
            </a:r>
            <a:r>
              <a:rPr lang="en-US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Requirements</a:t>
            </a:r>
            <a:r>
              <a:rPr lang="ru-RU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, </a:t>
            </a:r>
            <a:r>
              <a:rPr lang="en-US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Result</a:t>
            </a:r>
            <a:r>
              <a:rPr lang="ru-RU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 </a:t>
            </a:r>
            <a:r>
              <a:rPr lang="en-US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Window</a:t>
            </a:r>
            <a:r>
              <a:rPr lang="ru-RU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, </a:t>
            </a:r>
            <a:r>
              <a:rPr kumimoji="0" lang="en-US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Sound</a:t>
            </a: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, </a:t>
            </a:r>
            <a:r>
              <a:rPr kumimoji="0" lang="en-US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Sprite</a:t>
            </a: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, </a:t>
            </a:r>
            <a:r>
              <a:rPr kumimoji="0" lang="en-US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Stats</a:t>
            </a: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, </a:t>
            </a:r>
            <a:r>
              <a:rPr lang="en-US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Story</a:t>
            </a:r>
            <a:r>
              <a:rPr lang="ru-RU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, </a:t>
            </a:r>
            <a:r>
              <a:rPr lang="en-US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Utils</a:t>
            </a:r>
            <a:r>
              <a:rPr lang="ru-RU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, </a:t>
            </a:r>
            <a:r>
              <a:rPr lang="en-US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Weapon</a:t>
            </a:r>
            <a:endParaRPr kumimoji="0" lang="ru-RU" altLang="ru-RU" sz="4400" b="1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JetBrains Mono"/>
            </a:endParaRPr>
          </a:p>
          <a:p>
            <a:endParaRPr lang="ru-RU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93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85" y="221617"/>
            <a:ext cx="11402436" cy="1325563"/>
          </a:xfrm>
        </p:spPr>
        <p:txBody>
          <a:bodyPr>
            <a:noAutofit/>
          </a:bodyPr>
          <a:lstStyle/>
          <a:p>
            <a:pPr algn="ctr"/>
            <a:br>
              <a:rPr lang="ru-R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ru-RU" b="1" dirty="0">
                <a:solidFill>
                  <a:srgbClr val="F4B183"/>
                </a:solidFill>
                <a:latin typeface="Arial Black" panose="020B0A04020102020204" pitchFamily="34" charset="0"/>
              </a:rPr>
              <a:t>Объяснение реализации проекта в коде</a:t>
            </a:r>
            <a:br>
              <a:rPr lang="ru-RU" b="1" dirty="0">
                <a:solidFill>
                  <a:srgbClr val="F4B183"/>
                </a:solidFill>
                <a:latin typeface="Arial Black" panose="020B0A04020102020204" pitchFamily="34" charset="0"/>
              </a:rPr>
            </a:br>
            <a:r>
              <a:rPr lang="en-US" b="1" dirty="0">
                <a:solidFill>
                  <a:srgbClr val="F4B183"/>
                </a:solidFill>
                <a:latin typeface="Arial Black" panose="020B0A04020102020204" pitchFamily="34" charset="0"/>
              </a:rPr>
              <a:t>DOOM</a:t>
            </a:r>
            <a:br>
              <a:rPr lang="ru-R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ru-RU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Объект 25">
            <a:extLst>
              <a:ext uri="{FF2B5EF4-FFF2-40B4-BE49-F238E27FC236}">
                <a16:creationId xmlns:a16="http://schemas.microsoft.com/office/drawing/2014/main" id="{F6177B41-8950-5BB0-4374-98A1C3D39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85" y="1819921"/>
            <a:ext cx="10582523" cy="4364066"/>
          </a:xfrm>
          <a:noFill/>
        </p:spPr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6"/>
                </a:solidFill>
              </a:rPr>
              <a:t>Arcade – </a:t>
            </a:r>
            <a:r>
              <a:rPr lang="ru-RU" sz="3200" b="1" dirty="0">
                <a:solidFill>
                  <a:schemeClr val="accent6"/>
                </a:solidFill>
              </a:rPr>
              <a:t>это бесконечный уровень, где пользователю нужно продержаться как можно больше, против всех врагов игры</a:t>
            </a:r>
            <a:endParaRPr lang="en-US" sz="3200" b="1" dirty="0">
              <a:solidFill>
                <a:schemeClr val="accent6"/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6"/>
                </a:solidFill>
              </a:rPr>
              <a:t>Config – </a:t>
            </a:r>
            <a:r>
              <a:rPr lang="ru-RU" sz="3200" b="1" dirty="0">
                <a:solidFill>
                  <a:schemeClr val="accent6"/>
                </a:solidFill>
              </a:rPr>
              <a:t>это константы, которые просто используются для дальнейшего использования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6"/>
                </a:solidFill>
              </a:rPr>
              <a:t>Hit – </a:t>
            </a:r>
            <a:r>
              <a:rPr lang="ru-RU" sz="3200" b="1" dirty="0">
                <a:solidFill>
                  <a:schemeClr val="accent6"/>
                </a:solidFill>
              </a:rPr>
              <a:t>это связки </a:t>
            </a:r>
            <a:r>
              <a:rPr lang="en-US" sz="3200" b="1" dirty="0" err="1">
                <a:solidFill>
                  <a:schemeClr val="accent6"/>
                </a:solidFill>
              </a:rPr>
              <a:t>Turple</a:t>
            </a:r>
            <a:r>
              <a:rPr lang="ru-RU" sz="3200" b="1" dirty="0">
                <a:solidFill>
                  <a:schemeClr val="accent6"/>
                </a:solidFill>
              </a:rPr>
              <a:t>, которые используются в ударе по объекту и в объектах метода </a:t>
            </a:r>
            <a:r>
              <a:rPr lang="en-US" sz="3200" b="1" dirty="0" err="1">
                <a:solidFill>
                  <a:schemeClr val="accent6"/>
                </a:solidFill>
              </a:rPr>
              <a:t>Ray_Casting</a:t>
            </a:r>
            <a:endParaRPr lang="en-US" sz="3200" b="1" dirty="0">
              <a:solidFill>
                <a:schemeClr val="accent6"/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chemeClr val="accent6"/>
                </a:solidFill>
              </a:rPr>
              <a:t>Load_Image</a:t>
            </a:r>
            <a:r>
              <a:rPr lang="en-US" sz="3200" b="1" dirty="0">
                <a:solidFill>
                  <a:schemeClr val="accent6"/>
                </a:solidFill>
              </a:rPr>
              <a:t> – </a:t>
            </a:r>
            <a:r>
              <a:rPr lang="ru-RU" sz="3200" b="1" dirty="0">
                <a:solidFill>
                  <a:schemeClr val="accent6"/>
                </a:solidFill>
              </a:rPr>
              <a:t>это простая загрузка картинок в игре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chemeClr val="accent6"/>
                </a:solidFill>
              </a:rPr>
              <a:t>Load_Level</a:t>
            </a:r>
            <a:r>
              <a:rPr lang="en-US" sz="3200" b="1" dirty="0">
                <a:solidFill>
                  <a:schemeClr val="accent6"/>
                </a:solidFill>
              </a:rPr>
              <a:t> – </a:t>
            </a:r>
            <a:r>
              <a:rPr lang="ru-RU" sz="3200" b="1" dirty="0">
                <a:solidFill>
                  <a:schemeClr val="accent6"/>
                </a:solidFill>
              </a:rPr>
              <a:t>это от-цифровка карты из </a:t>
            </a:r>
            <a:r>
              <a:rPr lang="en-US" sz="3200" b="1" dirty="0">
                <a:solidFill>
                  <a:schemeClr val="accent6"/>
                </a:solidFill>
              </a:rPr>
              <a:t>txt</a:t>
            </a:r>
            <a:r>
              <a:rPr lang="ru-RU" sz="3200" b="1" dirty="0">
                <a:solidFill>
                  <a:schemeClr val="accent6"/>
                </a:solidFill>
              </a:rPr>
              <a:t> (</a:t>
            </a:r>
            <a:r>
              <a:rPr lang="en-US" sz="3200" b="1" dirty="0">
                <a:solidFill>
                  <a:schemeClr val="accent6"/>
                </a:solidFill>
              </a:rPr>
              <a:t>level </a:t>
            </a:r>
            <a:r>
              <a:rPr lang="ru-RU" sz="3200" b="1" dirty="0">
                <a:solidFill>
                  <a:schemeClr val="accent6"/>
                </a:solidFill>
              </a:rPr>
              <a:t>в </a:t>
            </a:r>
            <a:r>
              <a:rPr lang="en-US" sz="3200" b="1" dirty="0">
                <a:solidFill>
                  <a:schemeClr val="accent6"/>
                </a:solidFill>
              </a:rPr>
              <a:t>txt </a:t>
            </a:r>
            <a:r>
              <a:rPr lang="ru-RU" sz="3200" b="1" dirty="0">
                <a:solidFill>
                  <a:schemeClr val="accent6"/>
                </a:solidFill>
              </a:rPr>
              <a:t>файле является хранением данных)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33BB2-197F-D228-1861-4F305F74538C}"/>
              </a:ext>
            </a:extLst>
          </p:cNvPr>
          <p:cNvSpPr txBox="1"/>
          <p:nvPr/>
        </p:nvSpPr>
        <p:spPr>
          <a:xfrm>
            <a:off x="4328490" y="6272062"/>
            <a:ext cx="297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3" action="ppaction://hlinksldjump"/>
              </a:rPr>
              <a:t>ПРОДОЛЖЕНИЕ СЛЕДУЕТ </a:t>
            </a:r>
            <a:r>
              <a:rPr lang="ru-RU" b="1" dirty="0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  <a:hlinkClick r:id="rId3" action="ppaction://hlinksldjump"/>
              </a:rPr>
              <a:t></a:t>
            </a:r>
            <a:endParaRPr lang="ru-RU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43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85" y="221617"/>
            <a:ext cx="11402436" cy="1325563"/>
          </a:xfrm>
        </p:spPr>
        <p:txBody>
          <a:bodyPr>
            <a:noAutofit/>
          </a:bodyPr>
          <a:lstStyle/>
          <a:p>
            <a:pPr algn="ctr"/>
            <a:br>
              <a:rPr lang="ru-R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ru-RU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Объект 25">
            <a:extLst>
              <a:ext uri="{FF2B5EF4-FFF2-40B4-BE49-F238E27FC236}">
                <a16:creationId xmlns:a16="http://schemas.microsoft.com/office/drawing/2014/main" id="{F6177B41-8950-5BB0-4374-98A1C3D39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979" y="216606"/>
            <a:ext cx="11738631" cy="5811332"/>
          </a:xfrm>
          <a:noFill/>
        </p:spPr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6"/>
                </a:solidFill>
              </a:rPr>
              <a:t>Main – </a:t>
            </a:r>
            <a:r>
              <a:rPr lang="ru-RU" sz="3200" b="1" dirty="0">
                <a:solidFill>
                  <a:schemeClr val="accent6"/>
                </a:solidFill>
              </a:rPr>
              <a:t>это собственно оболочка запуска всех файлов и взаимодействие с ними. Именно тут и осуществляется запуск игры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6"/>
                </a:solidFill>
              </a:rPr>
              <a:t>Map – </a:t>
            </a:r>
            <a:r>
              <a:rPr lang="ru-RU" sz="3200" b="1" dirty="0">
                <a:solidFill>
                  <a:schemeClr val="accent6"/>
                </a:solidFill>
              </a:rPr>
              <a:t>это процесс создания карты и мини карты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6"/>
                </a:solidFill>
              </a:rPr>
              <a:t>Menu – </a:t>
            </a:r>
            <a:r>
              <a:rPr lang="ru-RU" sz="3200" b="1" dirty="0">
                <a:solidFill>
                  <a:schemeClr val="accent6"/>
                </a:solidFill>
              </a:rPr>
              <a:t>это </a:t>
            </a:r>
            <a:r>
              <a:rPr lang="ru-RU" sz="3200" b="1" dirty="0">
                <a:solidFill>
                  <a:srgbClr val="70AD47"/>
                </a:solidFill>
                <a:latin typeface="JetBrains Mono"/>
              </a:rPr>
              <a:t>п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ринцип работы Меню и взаимодействие со всеми кнопками которые присутствуют там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Mode –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это роспись всех модов, (всех возможных взаимодействий с персонажем)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Player –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тут можно не объяснять (Всё что может делать наш пользователь)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ru-RU" sz="32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JetBrains Mono"/>
              </a:rPr>
              <a:t>Point – </a:t>
            </a:r>
            <a:r>
              <a:rPr lang="ru-RU" altLang="ru-RU" sz="3200" b="1" dirty="0">
                <a:solidFill>
                  <a:schemeClr val="accent6"/>
                </a:solidFill>
                <a:latin typeface="JetBrains Mono"/>
              </a:rPr>
              <a:t>это </a:t>
            </a:r>
            <a:r>
              <a:rPr lang="en-US" altLang="ru-RU" sz="3200" b="1" dirty="0" err="1">
                <a:solidFill>
                  <a:schemeClr val="accent6"/>
                </a:solidFill>
                <a:latin typeface="JetBrains Mono"/>
              </a:rPr>
              <a:t>Turple</a:t>
            </a:r>
            <a:r>
              <a:rPr lang="en-US" altLang="ru-RU" sz="3200" b="1" dirty="0">
                <a:solidFill>
                  <a:schemeClr val="accent6"/>
                </a:solidFill>
                <a:latin typeface="JetBrains Mono"/>
              </a:rPr>
              <a:t> </a:t>
            </a:r>
            <a:r>
              <a:rPr lang="ru-RU" altLang="ru-RU" sz="3200" b="1" dirty="0">
                <a:solidFill>
                  <a:schemeClr val="accent6"/>
                </a:solidFill>
                <a:latin typeface="JetBrains Mono"/>
              </a:rPr>
              <a:t>показ очков после завершения уровня или Аркады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ru-RU" sz="32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JetBrains Mono"/>
              </a:rPr>
              <a:t>Ray – </a:t>
            </a:r>
            <a:r>
              <a:rPr lang="ru-RU" altLang="ru-RU" sz="3200" b="1" dirty="0">
                <a:solidFill>
                  <a:schemeClr val="accent6"/>
                </a:solidFill>
                <a:latin typeface="JetBrains Mono"/>
              </a:rPr>
              <a:t>это осуществление эффекта 2.5</a:t>
            </a:r>
            <a:r>
              <a:rPr lang="en-US" altLang="ru-RU" sz="3200" b="1" dirty="0">
                <a:solidFill>
                  <a:schemeClr val="accent6"/>
                </a:solidFill>
                <a:latin typeface="JetBrains Mono"/>
              </a:rPr>
              <a:t>D</a:t>
            </a:r>
            <a:endParaRPr kumimoji="0" lang="ru-RU" altLang="ru-RU" sz="3200" b="1" i="0" u="none" strike="noStrike" cap="none" normalizeH="0" baseline="0" dirty="0">
              <a:ln>
                <a:noFill/>
              </a:ln>
              <a:solidFill>
                <a:srgbClr val="70AD47"/>
              </a:solidFill>
              <a:effectLst/>
              <a:latin typeface="JetBrains Mono"/>
            </a:endParaRPr>
          </a:p>
        </p:txBody>
      </p:sp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16F33BB2-197F-D228-1861-4F305F74538C}"/>
              </a:ext>
            </a:extLst>
          </p:cNvPr>
          <p:cNvSpPr txBox="1"/>
          <p:nvPr/>
        </p:nvSpPr>
        <p:spPr>
          <a:xfrm>
            <a:off x="4644938" y="6267051"/>
            <a:ext cx="297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3" action="ppaction://hlinksldjump"/>
              </a:rPr>
              <a:t>ПРОДОЛЖЕНИЕ СЛЕДУЕТ </a:t>
            </a:r>
            <a:r>
              <a:rPr lang="ru-RU" b="1" dirty="0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  <a:hlinkClick r:id="rId3" action="ppaction://hlinksldjump"/>
              </a:rPr>
              <a:t></a:t>
            </a:r>
            <a:endParaRPr lang="ru-RU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9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736</Words>
  <Application>Microsoft Office PowerPoint</Application>
  <PresentationFormat>Широкоэкранный</PresentationFormat>
  <Paragraphs>74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JetBrains Mono</vt:lpstr>
      <vt:lpstr>Wingdings</vt:lpstr>
      <vt:lpstr>Тема Office</vt:lpstr>
      <vt:lpstr>Презентация PowerPoint</vt:lpstr>
      <vt:lpstr>Введение:</vt:lpstr>
      <vt:lpstr>Для чего создан проект?</vt:lpstr>
      <vt:lpstr> Информация которая помогла мне </vt:lpstr>
      <vt:lpstr>Необычные технологии в проекте</vt:lpstr>
      <vt:lpstr>Необычные технологии в проекте</vt:lpstr>
      <vt:lpstr> Объяснение реализации проекта в коде </vt:lpstr>
      <vt:lpstr> Объяснение реализации проекта в коде DOOM </vt:lpstr>
      <vt:lpstr> </vt:lpstr>
      <vt:lpstr> 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Decrypt and Ecrypt</dc:title>
  <dc:creator>Кирилл Кириллов</dc:creator>
  <cp:lastModifiedBy>smokkkiii</cp:lastModifiedBy>
  <cp:revision>9</cp:revision>
  <dcterms:created xsi:type="dcterms:W3CDTF">2022-10-25T19:43:57Z</dcterms:created>
  <dcterms:modified xsi:type="dcterms:W3CDTF">2024-08-06T08:33:14Z</dcterms:modified>
</cp:coreProperties>
</file>